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8" r:id="rId6"/>
    <p:sldId id="478" r:id="rId7"/>
    <p:sldId id="519" r:id="rId8"/>
    <p:sldId id="520" r:id="rId9"/>
    <p:sldId id="521" r:id="rId10"/>
    <p:sldId id="479" r:id="rId11"/>
    <p:sldId id="522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60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979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932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06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996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10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13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8977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ненормированного рабочего дня является одним из вариантов работы за пределами установленной продолжительности рабочего времени сверхурочной работы (ст. 97 ТК РФ).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081215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ru-RU" sz="2000" b="1" dirty="0">
                <a:latin typeface="Century Gothic" panose="020B0502020202020204" pitchFamily="34" charset="0"/>
              </a:rPr>
              <a:t>Работник привлекается к работе в режиме ненормированного рабочего дня в случае, если выполняемая трудовая функция не подлежит нормированию. Если норма выработки установлена - работник привлекается к сверхурочной работе.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19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ненормированного рабочего дня включает в себя несколько условий: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4324"/>
            <a:ext cx="9169400" cy="368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1) работа за пределами установленной работнику продолжительности рабочего времени;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2) работник привлекается к работе сверх продолжительности рабочего времени эпизодически.</a:t>
            </a:r>
          </a:p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Исходя из судебной практики, эпизодическим является привлечение к работе не более 3 раз в неделю;</a:t>
            </a:r>
          </a:p>
        </p:txBody>
      </p:sp>
    </p:spTree>
    <p:extLst>
      <p:ext uri="{BB962C8B-B14F-4D97-AF65-F5344CB8AC3E}">
        <p14:creationId xmlns:p14="http://schemas.microsoft.com/office/powerpoint/2010/main" xmlns="" val="638323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19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ненормированного рабочего дня включает в себя несколько условий: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4324"/>
            <a:ext cx="9169400" cy="3650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3) работник привлекается к работе по письменному распоряжению (приказу) работодателя;</a:t>
            </a:r>
          </a:p>
          <a:p>
            <a:pPr algn="just">
              <a:lnSpc>
                <a:spcPct val="13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4) должность работника (или выполняемая работа) включена в перечень должностей с ненормированным рабочим днем.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Если должность работника не включена в перечень должностей с ненормированным рабочим днем, привлечение работника к работе за пределами установленной ему продолжительности рабочего времени будет оплачиваться как сверхурочная работа;</a:t>
            </a:r>
          </a:p>
        </p:txBody>
      </p:sp>
    </p:spTree>
    <p:extLst>
      <p:ext uri="{BB962C8B-B14F-4D97-AF65-F5344CB8AC3E}">
        <p14:creationId xmlns:p14="http://schemas.microsoft.com/office/powerpoint/2010/main" xmlns="" val="3225270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19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ненормированного рабочего дня включает в себя несколько условий: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4324"/>
            <a:ext cx="9169400" cy="368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5) за работу в режиме ненормированного рабочего дня работнику предоставляется ежегодный дополнительный оплачиваемый отпуск.</a:t>
            </a:r>
          </a:p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Работодатель обязан определить порядок предоставления и продолжительность ежегодного дополнительного оплачиваемого отпуска, указав это в коллективном договоре или в правилах внутреннего трудового распорядка (ч. 1 ст. 119 ТК РФ);</a:t>
            </a:r>
          </a:p>
        </p:txBody>
      </p:sp>
    </p:spTree>
    <p:extLst>
      <p:ext uri="{BB962C8B-B14F-4D97-AF65-F5344CB8AC3E}">
        <p14:creationId xmlns:p14="http://schemas.microsoft.com/office/powerpoint/2010/main" xmlns="" val="285100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19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ненормированного рабочего дня включает в себя несколько условий: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4324"/>
            <a:ext cx="9169400" cy="307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6) продолжительность ежегодного дополнительного оплачиваемого отпуска не может быть менее 3 календарных дней.</a:t>
            </a:r>
          </a:p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Работа в режиме ненормированного рабочего дня оплачивается как обычная работа (без применения повышающих ставок).</a:t>
            </a:r>
          </a:p>
        </p:txBody>
      </p:sp>
    </p:spTree>
    <p:extLst>
      <p:ext uri="{BB962C8B-B14F-4D97-AF65-F5344CB8AC3E}">
        <p14:creationId xmlns:p14="http://schemas.microsoft.com/office/powerpoint/2010/main" xmlns="" val="533274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2342116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обязан ознакомить работника с установлением ему режима ненормированного рабочего дня на стадии заключения трудового договора. Кроме того, необходимо ознакомить работника с перечнем должностей с ненормированным рабочим днем, если замещаемая им должность предполагает работу в указанном режиме.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429000"/>
            <a:ext cx="9169400" cy="2342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latin typeface="Century Gothic" panose="020B050202020202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Работодатель обязан предоставлять работнику, замещающему должность, включенную в перечень, ежегодный дополнительный оплачиваемый отпуск независимо от того, привлекался он к работе в режиме ненормированного рабочего дня или нет.</a:t>
            </a:r>
          </a:p>
        </p:txBody>
      </p:sp>
    </p:spTree>
    <p:extLst>
      <p:ext uri="{BB962C8B-B14F-4D97-AF65-F5344CB8AC3E}">
        <p14:creationId xmlns:p14="http://schemas.microsoft.com/office/powerpoint/2010/main" xmlns="" val="3801030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2342116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i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Отказ работодателя от предоставления отпуска за ненормированный рабочий день в связи с тем, что работник не привлекался в течение года к работе в режиме ненормированного рабочего дня, является незаконным.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Ненормированный рабочий день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4000500"/>
            <a:ext cx="9169400" cy="122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Максимальная продолжительность ежедневной работы в режиме ненормированного рабочего дня законом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не установлена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68067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1485</TotalTime>
  <Words>565</Words>
  <Application>Microsoft Office PowerPoint</Application>
  <PresentationFormat>Произвольный</PresentationFormat>
  <Paragraphs>55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Научная литература 16 х 9</vt:lpstr>
      <vt:lpstr>Руководство по соблюдению обязательных требований трудового законодательства часть 13 по материалам приказа роструда от 11 ноября 2022 года № 253 </vt:lpstr>
      <vt:lpstr>Режим ненормированного рабочего дня является одним из вариантов работы за пределами установленной продолжительности рабочего времени сверхурочной работы (ст. 97 ТК РФ).</vt:lpstr>
      <vt:lpstr>Режим ненормированного рабочего дня включает в себя несколько условий:</vt:lpstr>
      <vt:lpstr>Режим ненормированного рабочего дня включает в себя несколько условий:</vt:lpstr>
      <vt:lpstr>Режим ненормированного рабочего дня включает в себя несколько условий:</vt:lpstr>
      <vt:lpstr>Режим ненормированного рабочего дня включает в себя несколько условий:</vt:lpstr>
      <vt:lpstr>Работодатель обязан ознакомить работника с установлением ему режима ненормированного рабочего дня на стадии заключения трудового договора. Кроме того, необходимо ознакомить работника с перечнем должностей с ненормированным рабочим днем, если замещаемая им должность предполагает работу в указанном режиме.</vt:lpstr>
      <vt:lpstr>Отказ работодателя от предоставления отпуска за ненормированный рабочий день в связи с тем, что работник не привлекался в течение года к работе в режиме ненормированного рабочего дня, является незаконным.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135</cp:revision>
  <dcterms:created xsi:type="dcterms:W3CDTF">2023-12-01T10:22:53Z</dcterms:created>
  <dcterms:modified xsi:type="dcterms:W3CDTF">2024-03-04T07:18:29Z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